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72" r:id="rId10"/>
    <p:sldId id="269" r:id="rId11"/>
    <p:sldId id="271" r:id="rId12"/>
    <p:sldId id="273" r:id="rId13"/>
    <p:sldId id="275" r:id="rId14"/>
    <p:sldId id="270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godforkyndelse.d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dforkyndelse.d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dforkyndelse.d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dforkyndelse.d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dforkyndelse.dk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agingmedia.info/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www.snakkomtro.no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godforkyndelse.dk/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larsdahle.no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dforkyndelse.d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larsdahle.no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hyperlink" Target="http://www.godforkyndelse.d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dforkyndelse.d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dforkyndelse.d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dforkyndelse.d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dforkyndelse.d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dforkyndelse.d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dforkyndelse.d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dforkyndelse.d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098133" y="628890"/>
            <a:ext cx="8881525" cy="3776810"/>
          </a:xfrm>
        </p:spPr>
        <p:txBody>
          <a:bodyPr>
            <a:normAutofit/>
          </a:bodyPr>
          <a:lstStyle/>
          <a:p>
            <a:r>
              <a:rPr lang="nb-NO" sz="4800" b="1" dirty="0" err="1" smtClean="0"/>
              <a:t>Forkyndelsen</a:t>
            </a:r>
            <a:r>
              <a:rPr lang="nb-NO" sz="4800" b="1" dirty="0" smtClean="0"/>
              <a:t> er </a:t>
            </a:r>
            <a:r>
              <a:rPr lang="nb-NO" sz="4800" b="1" dirty="0" err="1" smtClean="0"/>
              <a:t>kommunikation</a:t>
            </a:r>
            <a:r>
              <a:rPr lang="nb-NO" sz="4800" b="1" dirty="0" smtClean="0"/>
              <a:t>!</a:t>
            </a:r>
            <a:br>
              <a:rPr lang="nb-NO" sz="4800" b="1" dirty="0" smtClean="0"/>
            </a:br>
            <a:r>
              <a:rPr lang="nb-NO" sz="4800" b="1" dirty="0" smtClean="0"/>
              <a:t>Om </a:t>
            </a:r>
            <a:r>
              <a:rPr lang="nb-NO" sz="4800" b="1" dirty="0" err="1" smtClean="0"/>
              <a:t>principper</a:t>
            </a:r>
            <a:r>
              <a:rPr lang="nb-NO" sz="4800" b="1" dirty="0" smtClean="0"/>
              <a:t> og praksis</a:t>
            </a:r>
            <a:endParaRPr lang="nb-NO" sz="4800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sz="3600" dirty="0" smtClean="0"/>
              <a:t>Lars Dahle</a:t>
            </a:r>
            <a:endParaRPr lang="nb-NO" sz="36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480" y="6058402"/>
            <a:ext cx="2423571" cy="468000"/>
          </a:xfrm>
          <a:prstGeom prst="rect">
            <a:avLst/>
          </a:prstGeom>
        </p:spPr>
      </p:pic>
      <p:pic>
        <p:nvPicPr>
          <p:cNvPr id="6" name="Bilde 5" descr="C:\Users\ldahle\AppData\Local\Microsoft\Windows\INetCache\Content.Outlook\L8WUZUVS\ny damarislogo med Norg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5232" y="6013637"/>
            <a:ext cx="1367790" cy="5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de 6" descr="Hvad er god forkyndelse i dag?">
            <a:hlinkClick r:id="rId4" tooltip="&quot;Hvad er god forkyndelse i dag?&quot;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327" y="451862"/>
            <a:ext cx="2319610" cy="19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49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162171" y="4623793"/>
            <a:ext cx="8930747" cy="2110382"/>
          </a:xfrm>
        </p:spPr>
        <p:txBody>
          <a:bodyPr>
            <a:noAutofit/>
          </a:bodyPr>
          <a:lstStyle/>
          <a:p>
            <a:pPr algn="l"/>
            <a:r>
              <a:rPr lang="nb-NO" sz="6000" dirty="0" smtClean="0"/>
              <a:t/>
            </a:r>
            <a:br>
              <a:rPr lang="nb-NO" sz="6000" dirty="0" smtClean="0"/>
            </a:br>
            <a:endParaRPr lang="nb-NO" sz="54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" name="Bilde 4" descr="C:\Users\ldahle\AppData\Local\Microsoft\Windows\INetCache\Content.Outlook\L8WUZUVS\ny damarislogo med Nor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0032" y="6186357"/>
            <a:ext cx="1367790" cy="5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Hvad er god forkyndelse i dag?">
            <a:hlinkClick r:id="rId3" tooltip="&quot;Hvad er god forkyndelse i dag?&quot;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390" y="0"/>
            <a:ext cx="2319610" cy="19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ktangel 6"/>
          <p:cNvSpPr/>
          <p:nvPr/>
        </p:nvSpPr>
        <p:spPr>
          <a:xfrm>
            <a:off x="1509284" y="2854792"/>
            <a:ext cx="92315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4800" b="1" i="1" dirty="0" smtClean="0"/>
              <a:t>III. </a:t>
            </a:r>
            <a:r>
              <a:rPr lang="nb-NO" sz="4800" b="1" i="1" u="sng" dirty="0" smtClean="0"/>
              <a:t>Hvilke særlige </a:t>
            </a:r>
            <a:r>
              <a:rPr lang="nb-NO" sz="4800" b="1" i="1" u="sng" dirty="0" err="1" smtClean="0"/>
              <a:t>kommunikative</a:t>
            </a:r>
            <a:endParaRPr lang="nb-NO" sz="4800" b="1" i="1" u="sng" dirty="0" smtClean="0"/>
          </a:p>
          <a:p>
            <a:r>
              <a:rPr lang="nb-NO" sz="4800" b="1" i="1" u="sng" dirty="0" smtClean="0">
                <a:solidFill>
                  <a:srgbClr val="FF0000"/>
                </a:solidFill>
              </a:rPr>
              <a:t>utfordringer og muligheter </a:t>
            </a:r>
            <a:r>
              <a:rPr lang="nb-NO" sz="4800" b="1" i="1" u="sng" dirty="0" smtClean="0"/>
              <a:t>møter forkynnelsen i dag? 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18942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14579" y="3939394"/>
            <a:ext cx="8930747" cy="2110382"/>
          </a:xfrm>
        </p:spPr>
        <p:txBody>
          <a:bodyPr>
            <a:noAutofit/>
          </a:bodyPr>
          <a:lstStyle/>
          <a:p>
            <a:pPr algn="l"/>
            <a:r>
              <a:rPr lang="nb-NO" sz="6000" dirty="0" smtClean="0"/>
              <a:t/>
            </a:r>
            <a:br>
              <a:rPr lang="nb-NO" sz="6000" dirty="0" smtClean="0"/>
            </a:br>
            <a:endParaRPr lang="nb-NO" sz="54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1)</a:t>
            </a:r>
            <a:endParaRPr lang="nb-NO" dirty="0"/>
          </a:p>
        </p:txBody>
      </p:sp>
      <p:pic>
        <p:nvPicPr>
          <p:cNvPr id="5" name="Bilde 4" descr="C:\Users\ldahle\AppData\Local\Microsoft\Windows\INetCache\Content.Outlook\L8WUZUVS\ny damarislogo med Nor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431" y="6197003"/>
            <a:ext cx="1367790" cy="5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Hvad er god forkyndelse i dag?">
            <a:hlinkClick r:id="rId3" tooltip="&quot;Hvad er god forkyndelse i dag?&quot;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390" y="0"/>
            <a:ext cx="2319610" cy="19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ktangel 6"/>
          <p:cNvSpPr/>
          <p:nvPr/>
        </p:nvSpPr>
        <p:spPr>
          <a:xfrm>
            <a:off x="1472991" y="2182227"/>
            <a:ext cx="977233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AutoNum type="arabicPeriod"/>
            </a:pPr>
            <a:r>
              <a:rPr lang="nb-NO" sz="4800" b="1" i="1" dirty="0" smtClean="0">
                <a:solidFill>
                  <a:srgbClr val="FF0000"/>
                </a:solidFill>
              </a:rPr>
              <a:t>Sekulær</a:t>
            </a:r>
            <a:r>
              <a:rPr lang="nb-NO" sz="4800" b="1" i="1" dirty="0" smtClean="0"/>
              <a:t> stat – sekulært samfunn</a:t>
            </a:r>
          </a:p>
          <a:p>
            <a:pPr marL="914400" indent="-914400">
              <a:buAutoNum type="arabicPeriod"/>
            </a:pPr>
            <a:r>
              <a:rPr lang="nb-NO" sz="4800" b="1" i="1" dirty="0" smtClean="0">
                <a:solidFill>
                  <a:srgbClr val="FF0000"/>
                </a:solidFill>
              </a:rPr>
              <a:t>Livssyn</a:t>
            </a:r>
            <a:r>
              <a:rPr lang="nb-NO" sz="4800" b="1" i="1" dirty="0" smtClean="0"/>
              <a:t>smangfold – livssynsåpent samfunn</a:t>
            </a:r>
            <a:endParaRPr lang="nb-NO" sz="4800" b="1" i="1" dirty="0" smtClean="0">
              <a:solidFill>
                <a:srgbClr val="FF0000"/>
              </a:solidFill>
            </a:endParaRPr>
          </a:p>
          <a:p>
            <a:pPr marL="914400" indent="-914400">
              <a:buAutoNum type="arabicPeriod"/>
            </a:pPr>
            <a:r>
              <a:rPr lang="nb-NO" sz="4800" b="1" i="1" dirty="0" smtClean="0"/>
              <a:t>Globaliserte </a:t>
            </a:r>
            <a:r>
              <a:rPr lang="nb-NO" sz="4800" b="1" i="1" dirty="0" smtClean="0">
                <a:solidFill>
                  <a:srgbClr val="FF0000"/>
                </a:solidFill>
              </a:rPr>
              <a:t>medier</a:t>
            </a:r>
            <a:r>
              <a:rPr lang="nb-NO" sz="4800" b="1" i="1" dirty="0" smtClean="0"/>
              <a:t> – og globalisert mediekultur</a:t>
            </a:r>
          </a:p>
          <a:p>
            <a:endParaRPr lang="nb-NO" sz="1400" b="1" i="1" dirty="0" smtClean="0"/>
          </a:p>
          <a:p>
            <a:endParaRPr lang="nb-NO" sz="1400" b="1" i="1" dirty="0"/>
          </a:p>
        </p:txBody>
      </p:sp>
    </p:spTree>
    <p:extLst>
      <p:ext uri="{BB962C8B-B14F-4D97-AF65-F5344CB8AC3E}">
        <p14:creationId xmlns:p14="http://schemas.microsoft.com/office/powerpoint/2010/main" val="42531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14579" y="3939394"/>
            <a:ext cx="8930747" cy="2110382"/>
          </a:xfrm>
        </p:spPr>
        <p:txBody>
          <a:bodyPr>
            <a:noAutofit/>
          </a:bodyPr>
          <a:lstStyle/>
          <a:p>
            <a:pPr algn="l"/>
            <a:r>
              <a:rPr lang="nb-NO" sz="6000" dirty="0" smtClean="0"/>
              <a:t/>
            </a:r>
            <a:br>
              <a:rPr lang="nb-NO" sz="6000" dirty="0" smtClean="0"/>
            </a:br>
            <a:endParaRPr lang="nb-NO" sz="54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1)</a:t>
            </a:r>
            <a:endParaRPr lang="nb-NO" dirty="0"/>
          </a:p>
        </p:txBody>
      </p:sp>
      <p:pic>
        <p:nvPicPr>
          <p:cNvPr id="5" name="Bilde 4" descr="C:\Users\ldahle\AppData\Local\Microsoft\Windows\INetCache\Content.Outlook\L8WUZUVS\ny damarislogo med Nor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431" y="6197003"/>
            <a:ext cx="1367790" cy="5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Hvad er god forkyndelse i dag?">
            <a:hlinkClick r:id="rId3" tooltip="&quot;Hvad er god forkyndelse i dag?&quot;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390" y="0"/>
            <a:ext cx="2319610" cy="19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ktangel 6"/>
          <p:cNvSpPr/>
          <p:nvPr/>
        </p:nvSpPr>
        <p:spPr>
          <a:xfrm>
            <a:off x="1687819" y="996442"/>
            <a:ext cx="908940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5400" b="1" i="1" dirty="0" smtClean="0"/>
              <a:t>Sekulært samfunn </a:t>
            </a:r>
          </a:p>
          <a:p>
            <a:r>
              <a:rPr lang="nb-NO" sz="3600" b="1" i="1" dirty="0" smtClean="0"/>
              <a:t>Fem </a:t>
            </a:r>
            <a:r>
              <a:rPr lang="nb-NO" sz="3600" b="1" i="1" dirty="0" smtClean="0">
                <a:solidFill>
                  <a:srgbClr val="FF0000"/>
                </a:solidFill>
              </a:rPr>
              <a:t>fortellinger</a:t>
            </a:r>
            <a:r>
              <a:rPr lang="nb-NO" sz="3600" b="1" i="1" dirty="0" smtClean="0"/>
              <a:t> </a:t>
            </a:r>
            <a:endParaRPr lang="nb-NO" sz="3600" b="1" i="1" dirty="0" smtClean="0"/>
          </a:p>
          <a:p>
            <a:r>
              <a:rPr lang="nb-NO" sz="3600" b="1" i="1" dirty="0" smtClean="0"/>
              <a:t>som sammen danner </a:t>
            </a:r>
          </a:p>
          <a:p>
            <a:r>
              <a:rPr lang="nb-NO" sz="3600" b="1" i="1" dirty="0" smtClean="0"/>
              <a:t>en </a:t>
            </a:r>
            <a:r>
              <a:rPr lang="nb-NO" sz="3600" b="1" i="1" dirty="0" smtClean="0">
                <a:solidFill>
                  <a:srgbClr val="FF0000"/>
                </a:solidFill>
              </a:rPr>
              <a:t>sekulær</a:t>
            </a:r>
            <a:r>
              <a:rPr lang="nb-NO" sz="3600" b="1" i="1" dirty="0" smtClean="0"/>
              <a:t> </a:t>
            </a:r>
          </a:p>
          <a:p>
            <a:r>
              <a:rPr lang="nb-NO" sz="3600" b="1" i="1" dirty="0" smtClean="0"/>
              <a:t>«</a:t>
            </a:r>
            <a:r>
              <a:rPr lang="nb-NO" sz="3600" b="1" i="1" dirty="0" smtClean="0">
                <a:solidFill>
                  <a:srgbClr val="FF0000"/>
                </a:solidFill>
              </a:rPr>
              <a:t>plausibilitetsstruktur</a:t>
            </a:r>
            <a:r>
              <a:rPr lang="nb-NO" sz="3600" b="1" i="1" dirty="0" smtClean="0"/>
              <a:t>»</a:t>
            </a:r>
          </a:p>
          <a:p>
            <a:r>
              <a:rPr lang="nb-NO" sz="3600" b="1" i="1" dirty="0" smtClean="0"/>
              <a:t>(… hva som synes sant…)</a:t>
            </a:r>
            <a:r>
              <a:rPr lang="nb-NO" sz="3600" b="1" i="1" dirty="0" smtClean="0"/>
              <a:t> </a:t>
            </a:r>
          </a:p>
          <a:p>
            <a:endParaRPr lang="nb-NO" sz="3600" b="1" i="1" dirty="0"/>
          </a:p>
          <a:p>
            <a:r>
              <a:rPr lang="nb-NO" sz="3600" b="1" i="1" dirty="0" smtClean="0"/>
              <a:t>(</a:t>
            </a:r>
            <a:r>
              <a:rPr lang="nb-NO" sz="3600" b="1" i="1" dirty="0" smtClean="0"/>
              <a:t>Charles Taylor / Tim Keller)</a:t>
            </a:r>
          </a:p>
          <a:p>
            <a:endParaRPr lang="nb-NO" sz="1400" b="1" i="1" dirty="0"/>
          </a:p>
        </p:txBody>
      </p:sp>
    </p:spTree>
    <p:extLst>
      <p:ext uri="{BB962C8B-B14F-4D97-AF65-F5344CB8AC3E}">
        <p14:creationId xmlns:p14="http://schemas.microsoft.com/office/powerpoint/2010/main" val="375288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801369" y="2666998"/>
            <a:ext cx="9701658" cy="3203449"/>
          </a:xfrm>
        </p:spPr>
        <p:txBody>
          <a:bodyPr>
            <a:normAutofit fontScale="90000"/>
          </a:bodyPr>
          <a:lstStyle/>
          <a:p>
            <a:pPr algn="l"/>
            <a:r>
              <a:rPr lang="nb-NO" b="1" i="1" dirty="0"/>
              <a:t>1. </a:t>
            </a:r>
            <a:r>
              <a:rPr lang="nb-NO" b="1" i="1" dirty="0">
                <a:solidFill>
                  <a:srgbClr val="FF0000"/>
                </a:solidFill>
              </a:rPr>
              <a:t>Identitet</a:t>
            </a:r>
            <a:r>
              <a:rPr lang="nb-NO" b="1" i="1" dirty="0"/>
              <a:t>sfortellingen: «Det suverene Selvet»</a:t>
            </a:r>
            <a:br>
              <a:rPr lang="nb-NO" b="1" i="1" dirty="0"/>
            </a:br>
            <a:r>
              <a:rPr lang="nb-NO" b="1" i="1" dirty="0"/>
              <a:t>2.</a:t>
            </a:r>
            <a:r>
              <a:rPr lang="nb-NO" b="1" i="1" dirty="0">
                <a:solidFill>
                  <a:srgbClr val="FF0000"/>
                </a:solidFill>
              </a:rPr>
              <a:t>Samfunn</a:t>
            </a:r>
            <a:r>
              <a:rPr lang="nb-NO" b="1" i="1" dirty="0"/>
              <a:t>sfortellingen: «Absolutt negativ frihet»</a:t>
            </a:r>
            <a:br>
              <a:rPr lang="nb-NO" b="1" i="1" dirty="0"/>
            </a:br>
            <a:r>
              <a:rPr lang="nb-NO" b="1" i="1" dirty="0"/>
              <a:t>3.</a:t>
            </a:r>
            <a:r>
              <a:rPr lang="nb-NO" b="1" i="1" dirty="0">
                <a:solidFill>
                  <a:srgbClr val="FF0000"/>
                </a:solidFill>
              </a:rPr>
              <a:t>Moral</a:t>
            </a:r>
            <a:r>
              <a:rPr lang="nb-NO" b="1" i="1" dirty="0"/>
              <a:t>fortellingen: «Selv-autorisert moral»</a:t>
            </a:r>
            <a:br>
              <a:rPr lang="nb-NO" b="1" i="1" dirty="0"/>
            </a:br>
            <a:r>
              <a:rPr lang="nb-NO" b="1" i="1" dirty="0"/>
              <a:t>4. </a:t>
            </a:r>
            <a:r>
              <a:rPr lang="nb-NO" b="1" i="1" dirty="0">
                <a:solidFill>
                  <a:srgbClr val="FF0000"/>
                </a:solidFill>
              </a:rPr>
              <a:t>Historie- og fornuft</a:t>
            </a:r>
            <a:r>
              <a:rPr lang="nb-NO" b="1" i="1" dirty="0"/>
              <a:t>sfortellingene: Vitenskap som sekulært </a:t>
            </a:r>
            <a:r>
              <a:rPr lang="nb-NO" b="1" i="1" dirty="0" smtClean="0"/>
              <a:t>håp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Bilde 3" descr="Hvad er god forkyndelse i dag?">
            <a:hlinkClick r:id="rId2" tooltip="&quot;Hvad er god forkyndelse i dag?&quot;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390" y="0"/>
            <a:ext cx="2319610" cy="19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e 4" descr="C:\Users\ldahle\AppData\Local\Microsoft\Windows\INetCache\Content.Outlook\L8WUZUVS\ny damarislogo med Norge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431" y="6197003"/>
            <a:ext cx="1367790" cy="557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7528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40458" y="3829323"/>
            <a:ext cx="8930747" cy="2110382"/>
          </a:xfrm>
        </p:spPr>
        <p:txBody>
          <a:bodyPr>
            <a:noAutofit/>
          </a:bodyPr>
          <a:lstStyle/>
          <a:p>
            <a:pPr algn="l"/>
            <a:r>
              <a:rPr lang="nb-NO" sz="6000" dirty="0" smtClean="0"/>
              <a:t/>
            </a:r>
            <a:br>
              <a:rPr lang="nb-NO" sz="6000" dirty="0" smtClean="0"/>
            </a:br>
            <a:r>
              <a:rPr lang="nb-NO" sz="6000" b="1" i="1" dirty="0" smtClean="0"/>
              <a:t>Ressurser:</a:t>
            </a:r>
            <a:r>
              <a:rPr lang="nb-NO" sz="6000" dirty="0" smtClean="0"/>
              <a:t/>
            </a:r>
            <a:br>
              <a:rPr lang="nb-NO" sz="6000" dirty="0" smtClean="0"/>
            </a:br>
            <a:r>
              <a:rPr lang="nb-NO" sz="6000" dirty="0" smtClean="0">
                <a:hlinkClick r:id="rId2"/>
              </a:rPr>
              <a:t>www.SnakkOmTro.no</a:t>
            </a:r>
            <a:r>
              <a:rPr lang="nb-NO" sz="6000" dirty="0" smtClean="0"/>
              <a:t/>
            </a:r>
            <a:br>
              <a:rPr lang="nb-NO" sz="6000" dirty="0" smtClean="0"/>
            </a:br>
            <a:r>
              <a:rPr lang="nb-NO" sz="6000" dirty="0" smtClean="0">
                <a:hlinkClick r:id="rId3"/>
              </a:rPr>
              <a:t>www.EngagingMedia.info</a:t>
            </a:r>
            <a:r>
              <a:rPr lang="nb-NO" sz="6000" dirty="0" smtClean="0"/>
              <a:t> </a:t>
            </a:r>
            <a:br>
              <a:rPr lang="nb-NO" sz="6000" dirty="0" smtClean="0"/>
            </a:br>
            <a:r>
              <a:rPr lang="nb-NO" sz="6000" dirty="0" smtClean="0">
                <a:hlinkClick r:id="rId4"/>
              </a:rPr>
              <a:t>www.larsdahle.no</a:t>
            </a:r>
            <a:r>
              <a:rPr lang="nb-NO" sz="6000" dirty="0" smtClean="0"/>
              <a:t/>
            </a:r>
            <a:br>
              <a:rPr lang="nb-NO" sz="6000" dirty="0" smtClean="0"/>
            </a:br>
            <a:r>
              <a:rPr lang="nb-NO" b="1" dirty="0" smtClean="0"/>
              <a:t>@</a:t>
            </a:r>
            <a:r>
              <a:rPr lang="nb-NO" b="1" dirty="0" err="1" smtClean="0"/>
              <a:t>LarsDahle</a:t>
            </a:r>
            <a:r>
              <a:rPr lang="nb-NO" sz="6000" dirty="0" smtClean="0"/>
              <a:t> </a:t>
            </a:r>
            <a:endParaRPr lang="nb-NO" sz="54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</p:txBody>
      </p:sp>
      <p:pic>
        <p:nvPicPr>
          <p:cNvPr id="5" name="Bilde 4" descr="C:\Users\ldahle\AppData\Local\Microsoft\Windows\INetCache\Content.Outlook\L8WUZUVS\ny damarislogo med Norg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0192" y="6145717"/>
            <a:ext cx="1367790" cy="5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Hvad er god forkyndelse i dag?">
            <a:hlinkClick r:id="rId6" tooltip="&quot;Hvad er god forkyndelse i dag?&quot;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390" y="0"/>
            <a:ext cx="2319610" cy="19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58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14579" y="3939394"/>
            <a:ext cx="8930747" cy="2110382"/>
          </a:xfrm>
        </p:spPr>
        <p:txBody>
          <a:bodyPr>
            <a:noAutofit/>
          </a:bodyPr>
          <a:lstStyle/>
          <a:p>
            <a:pPr algn="l"/>
            <a:r>
              <a:rPr lang="nb-NO" sz="6000" dirty="0" smtClean="0"/>
              <a:t/>
            </a:r>
            <a:br>
              <a:rPr lang="nb-NO" sz="6000" dirty="0" smtClean="0"/>
            </a:br>
            <a:endParaRPr lang="nb-NO" sz="54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1)</a:t>
            </a:r>
            <a:endParaRPr lang="nb-NO" dirty="0"/>
          </a:p>
        </p:txBody>
      </p:sp>
      <p:pic>
        <p:nvPicPr>
          <p:cNvPr id="5" name="Bilde 4" descr="C:\Users\ldahle\AppData\Local\Microsoft\Windows\INetCache\Content.Outlook\L8WUZUVS\ny damarislogo med Nor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431" y="6197003"/>
            <a:ext cx="1367790" cy="5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Hvad er god forkyndelse i dag?">
            <a:hlinkClick r:id="rId3" tooltip="&quot;Hvad er god forkyndelse i dag?&quot;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390" y="0"/>
            <a:ext cx="2319610" cy="19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ktangel 6"/>
          <p:cNvSpPr/>
          <p:nvPr/>
        </p:nvSpPr>
        <p:spPr>
          <a:xfrm>
            <a:off x="1774209" y="2467222"/>
            <a:ext cx="908940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8000" b="1" i="1" dirty="0" smtClean="0"/>
              <a:t>SAMTALE</a:t>
            </a:r>
            <a:endParaRPr lang="nb-NO" sz="8000" b="1" i="1" dirty="0"/>
          </a:p>
        </p:txBody>
      </p:sp>
    </p:spTree>
    <p:extLst>
      <p:ext uri="{BB962C8B-B14F-4D97-AF65-F5344CB8AC3E}">
        <p14:creationId xmlns:p14="http://schemas.microsoft.com/office/powerpoint/2010/main" val="126278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93482" y="2188662"/>
            <a:ext cx="10598517" cy="3018919"/>
          </a:xfrm>
        </p:spPr>
        <p:txBody>
          <a:bodyPr>
            <a:noAutofit/>
          </a:bodyPr>
          <a:lstStyle/>
          <a:p>
            <a:pPr algn="l"/>
            <a:r>
              <a:rPr lang="nb-NO" sz="4800" b="1" i="1" dirty="0" smtClean="0"/>
              <a:t>Nordisk fellesskap</a:t>
            </a:r>
            <a:r>
              <a:rPr lang="nb-NO" sz="4800" dirty="0" smtClean="0"/>
              <a:t/>
            </a:r>
            <a:br>
              <a:rPr lang="nb-NO" sz="4800" dirty="0" smtClean="0"/>
            </a:br>
            <a:r>
              <a:rPr lang="nb-NO" sz="4800" dirty="0" smtClean="0"/>
              <a:t/>
            </a:r>
            <a:br>
              <a:rPr lang="nb-NO" sz="4800" dirty="0" smtClean="0"/>
            </a:br>
            <a:r>
              <a:rPr lang="nb-NO" sz="4800" b="1" i="1" dirty="0" smtClean="0"/>
              <a:t>God </a:t>
            </a:r>
            <a:r>
              <a:rPr lang="nb-NO" sz="4800" b="1" i="1" dirty="0" err="1" smtClean="0"/>
              <a:t>forkyndelse</a:t>
            </a:r>
            <a:r>
              <a:rPr lang="nb-NO" sz="4800" dirty="0" smtClean="0"/>
              <a:t> er …</a:t>
            </a:r>
            <a:br>
              <a:rPr lang="nb-NO" sz="4800" dirty="0" smtClean="0"/>
            </a:br>
            <a:r>
              <a:rPr lang="nb-NO" sz="4800" dirty="0" smtClean="0"/>
              <a:t/>
            </a:r>
            <a:br>
              <a:rPr lang="nb-NO" sz="4800" dirty="0" smtClean="0"/>
            </a:br>
            <a:r>
              <a:rPr lang="nb-NO" sz="4800" dirty="0" smtClean="0">
                <a:hlinkClick r:id="rId2"/>
              </a:rPr>
              <a:t>www.larsdahle.no</a:t>
            </a:r>
            <a:r>
              <a:rPr lang="nb-NO" sz="4800" dirty="0" smtClean="0"/>
              <a:t> </a:t>
            </a:r>
            <a:endParaRPr lang="nb-NO" sz="4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6" name="Bilde 5" descr="C:\Users\ldahle\AppData\Local\Microsoft\Windows\INetCache\Content.Outlook\L8WUZUVS\ny damarislogo med Norg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5232" y="6013637"/>
            <a:ext cx="1367790" cy="5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de 6" descr="Hvad er god forkyndelse i dag?">
            <a:hlinkClick r:id="rId4" tooltip="&quot;Hvad er god forkyndelse i dag?&quot;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9322" y="92734"/>
            <a:ext cx="2319610" cy="19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060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01559" y="6177280"/>
            <a:ext cx="9146192" cy="322100"/>
          </a:xfrm>
        </p:spPr>
        <p:txBody>
          <a:bodyPr>
            <a:noAutofit/>
          </a:bodyPr>
          <a:lstStyle/>
          <a:p>
            <a:pPr algn="l"/>
            <a:r>
              <a:rPr lang="nb-NO" sz="6000" dirty="0" smtClean="0"/>
              <a:t/>
            </a:r>
            <a:br>
              <a:rPr lang="nb-NO" sz="6000" dirty="0" smtClean="0"/>
            </a:br>
            <a:r>
              <a:rPr lang="nb-NO" sz="6000" dirty="0"/>
              <a:t/>
            </a:r>
            <a:br>
              <a:rPr lang="nb-NO" sz="6000" dirty="0"/>
            </a:br>
            <a:r>
              <a:rPr lang="nb-NO" sz="6000" b="1" i="1" dirty="0" smtClean="0"/>
              <a:t>«Ordets tjeneste» på </a:t>
            </a:r>
            <a:br>
              <a:rPr lang="nb-NO" sz="6000" b="1" i="1" dirty="0" smtClean="0"/>
            </a:br>
            <a:r>
              <a:rPr lang="nb-NO" sz="6000" b="1" i="1" dirty="0" smtClean="0"/>
              <a:t>tre nivåer (Tim Keller):</a:t>
            </a:r>
            <a:br>
              <a:rPr lang="nb-NO" sz="6000" b="1" i="1" dirty="0" smtClean="0"/>
            </a:br>
            <a:r>
              <a:rPr lang="nb-NO" sz="4400" dirty="0" smtClean="0"/>
              <a:t>1) Personlig samtale</a:t>
            </a:r>
            <a:br>
              <a:rPr lang="nb-NO" sz="4400" dirty="0" smtClean="0"/>
            </a:br>
            <a:r>
              <a:rPr lang="nb-NO" sz="4400" dirty="0" smtClean="0"/>
              <a:t>2) Bevisst formidling på ulike arenaer</a:t>
            </a:r>
            <a:br>
              <a:rPr lang="nb-NO" sz="4400" dirty="0" smtClean="0"/>
            </a:br>
            <a:r>
              <a:rPr lang="nb-NO" sz="4400" dirty="0" smtClean="0"/>
              <a:t>3) Offentlig forkynnelse (i menigheten)</a:t>
            </a:r>
            <a:r>
              <a:rPr lang="nb-NO" sz="6000" dirty="0" smtClean="0"/>
              <a:t/>
            </a:r>
            <a:br>
              <a:rPr lang="nb-NO" sz="6000" dirty="0" smtClean="0"/>
            </a:br>
            <a:endParaRPr lang="nb-NO" sz="60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536166" y="5638980"/>
            <a:ext cx="8966860" cy="860400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pPr algn="ctr"/>
            <a:endParaRPr lang="nb-NO" sz="3500" b="1" dirty="0">
              <a:solidFill>
                <a:srgbClr val="00B050"/>
              </a:solidFill>
            </a:endParaRPr>
          </a:p>
        </p:txBody>
      </p:sp>
      <p:pic>
        <p:nvPicPr>
          <p:cNvPr id="5" name="Bilde 4" descr="C:\Users\ldahle\AppData\Local\Microsoft\Windows\INetCache\Content.Outlook\L8WUZUVS\ny damarislogo med Nor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843" y="6069180"/>
            <a:ext cx="1367790" cy="5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de 6" descr="Hvad er god forkyndelse i dag?">
            <a:hlinkClick r:id="rId3" tooltip="&quot;Hvad er god forkyndelse i dag?&quot;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390" y="0"/>
            <a:ext cx="2319610" cy="19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80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49304" y="2196831"/>
            <a:ext cx="9153722" cy="3440950"/>
          </a:xfrm>
        </p:spPr>
        <p:txBody>
          <a:bodyPr>
            <a:normAutofit fontScale="90000"/>
          </a:bodyPr>
          <a:lstStyle/>
          <a:p>
            <a:pPr algn="l"/>
            <a:r>
              <a:rPr lang="nb-NO" sz="6700" dirty="0" smtClean="0"/>
              <a:t/>
            </a:r>
            <a:br>
              <a:rPr lang="nb-NO" sz="6700" dirty="0" smtClean="0"/>
            </a:br>
            <a:r>
              <a:rPr lang="nb-NO" sz="6700" dirty="0"/>
              <a:t/>
            </a:r>
            <a:br>
              <a:rPr lang="nb-NO" sz="6700" dirty="0"/>
            </a:br>
            <a:r>
              <a:rPr lang="nb-NO" sz="6700" b="1" i="1" dirty="0" smtClean="0"/>
              <a:t>I. Hva kan vi lære av </a:t>
            </a:r>
            <a:r>
              <a:rPr lang="nb-NO" sz="6700" b="1" i="1" dirty="0" smtClean="0">
                <a:solidFill>
                  <a:srgbClr val="FF0000"/>
                </a:solidFill>
              </a:rPr>
              <a:t>kommunikasjonsteorien</a:t>
            </a:r>
            <a:r>
              <a:rPr lang="nb-NO" sz="6700" b="1" i="1" dirty="0" smtClean="0"/>
              <a:t>?</a:t>
            </a:r>
            <a:br>
              <a:rPr lang="nb-NO" sz="6700" b="1" i="1" dirty="0" smtClean="0"/>
            </a:br>
            <a:r>
              <a:rPr lang="nb-NO" sz="6700" dirty="0" smtClean="0"/>
              <a:t/>
            </a:r>
            <a:br>
              <a:rPr lang="nb-NO" sz="6700" dirty="0" smtClean="0"/>
            </a:br>
            <a:endParaRPr lang="nb-NO" sz="4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208362" y="5417892"/>
            <a:ext cx="8915101" cy="860400"/>
          </a:xfrm>
        </p:spPr>
        <p:txBody>
          <a:bodyPr>
            <a:normAutofit/>
          </a:bodyPr>
          <a:lstStyle/>
          <a:p>
            <a:pPr algn="ctr"/>
            <a:endParaRPr lang="nb-NO" sz="4000" dirty="0"/>
          </a:p>
        </p:txBody>
      </p:sp>
      <p:pic>
        <p:nvPicPr>
          <p:cNvPr id="5" name="Bilde 4" descr="C:\Users\ldahle\AppData\Local\Microsoft\Windows\INetCache\Content.Outlook\L8WUZUVS\ny damarislogo med Nor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1792" y="6267544"/>
            <a:ext cx="1367790" cy="5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Hvad er god forkyndelse i dag?">
            <a:hlinkClick r:id="rId3" tooltip="&quot;Hvad er god forkyndelse i dag?&quot;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390" y="0"/>
            <a:ext cx="2319610" cy="19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614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40458" y="3829323"/>
            <a:ext cx="8930747" cy="2110382"/>
          </a:xfrm>
        </p:spPr>
        <p:txBody>
          <a:bodyPr>
            <a:noAutofit/>
          </a:bodyPr>
          <a:lstStyle/>
          <a:p>
            <a:pPr algn="l"/>
            <a:r>
              <a:rPr lang="nb-NO" sz="6000" dirty="0" smtClean="0"/>
              <a:t/>
            </a:r>
            <a:br>
              <a:rPr lang="nb-NO" sz="6000" dirty="0" smtClean="0"/>
            </a:br>
            <a:endParaRPr lang="nb-NO" sz="44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391920" y="294640"/>
            <a:ext cx="10100946" cy="5003289"/>
          </a:xfrm>
        </p:spPr>
        <p:txBody>
          <a:bodyPr>
            <a:normAutofit fontScale="25000" lnSpcReduction="20000"/>
          </a:bodyPr>
          <a:lstStyle/>
          <a:p>
            <a:pPr algn="l"/>
            <a:endParaRPr lang="nb-NO" sz="16000" b="1" dirty="0" smtClean="0"/>
          </a:p>
          <a:p>
            <a:pPr algn="l"/>
            <a:endParaRPr lang="nb-NO" sz="16000" b="1" dirty="0"/>
          </a:p>
          <a:p>
            <a:pPr algn="l"/>
            <a:r>
              <a:rPr lang="nb-NO" sz="19200" b="1" i="1" dirty="0" smtClean="0"/>
              <a:t>1. </a:t>
            </a:r>
            <a:r>
              <a:rPr lang="nb-NO" sz="19200" b="1" i="1" u="sng" dirty="0" smtClean="0"/>
              <a:t>Forkynnelse er </a:t>
            </a:r>
            <a:r>
              <a:rPr lang="nb-NO" sz="19200" b="1" i="1" u="sng" dirty="0" smtClean="0">
                <a:solidFill>
                  <a:srgbClr val="FF0000"/>
                </a:solidFill>
              </a:rPr>
              <a:t>målrettet</a:t>
            </a:r>
            <a:r>
              <a:rPr lang="nb-NO" sz="19200" b="1" i="1" u="sng" dirty="0" smtClean="0"/>
              <a:t> kommunikasjon</a:t>
            </a:r>
            <a:r>
              <a:rPr lang="nb-NO" sz="19200" b="1" i="1" dirty="0" smtClean="0"/>
              <a:t>  (lineær modell)</a:t>
            </a:r>
          </a:p>
          <a:p>
            <a:pPr algn="l"/>
            <a:r>
              <a:rPr lang="nb-NO" sz="19200" b="1" dirty="0" smtClean="0"/>
              <a:t>a. </a:t>
            </a:r>
            <a:r>
              <a:rPr lang="nb-NO" sz="19200" b="1" i="1" dirty="0" err="1" smtClean="0">
                <a:solidFill>
                  <a:srgbClr val="FF0000"/>
                </a:solidFill>
              </a:rPr>
              <a:t>Ethos</a:t>
            </a:r>
            <a:r>
              <a:rPr lang="nb-NO" sz="19200" b="1" i="1" dirty="0" smtClean="0">
                <a:solidFill>
                  <a:srgbClr val="FF0000"/>
                </a:solidFill>
              </a:rPr>
              <a:t> </a:t>
            </a:r>
            <a:r>
              <a:rPr lang="nb-NO" sz="19200" b="1" dirty="0" smtClean="0"/>
              <a:t>– talerens troverdighet</a:t>
            </a:r>
            <a:endParaRPr lang="nb-NO" sz="19200" b="1" dirty="0"/>
          </a:p>
          <a:p>
            <a:pPr algn="l"/>
            <a:r>
              <a:rPr lang="nb-NO" sz="19200" b="1" dirty="0" smtClean="0"/>
              <a:t>b. </a:t>
            </a:r>
            <a:r>
              <a:rPr lang="nb-NO" sz="19200" b="1" i="1" dirty="0" smtClean="0">
                <a:solidFill>
                  <a:srgbClr val="FF0000"/>
                </a:solidFill>
              </a:rPr>
              <a:t>Logos</a:t>
            </a:r>
            <a:r>
              <a:rPr lang="nb-NO" sz="19200" b="1" i="1" dirty="0" smtClean="0"/>
              <a:t> </a:t>
            </a:r>
            <a:r>
              <a:rPr lang="nb-NO" sz="19200" b="1" dirty="0" smtClean="0"/>
              <a:t>– budskapets sannhet</a:t>
            </a:r>
            <a:endParaRPr lang="nb-NO" sz="19200" b="1" dirty="0"/>
          </a:p>
          <a:p>
            <a:pPr algn="l"/>
            <a:r>
              <a:rPr lang="nb-NO" sz="19200" b="1" dirty="0" smtClean="0"/>
              <a:t>c. </a:t>
            </a:r>
            <a:r>
              <a:rPr lang="nb-NO" sz="19200" b="1" i="1" dirty="0" err="1" smtClean="0">
                <a:solidFill>
                  <a:srgbClr val="FF0000"/>
                </a:solidFill>
              </a:rPr>
              <a:t>Pathos</a:t>
            </a:r>
            <a:r>
              <a:rPr lang="nb-NO" sz="19200" b="1" i="1" dirty="0" smtClean="0">
                <a:solidFill>
                  <a:srgbClr val="FF0000"/>
                </a:solidFill>
              </a:rPr>
              <a:t> </a:t>
            </a:r>
            <a:r>
              <a:rPr lang="nb-NO" sz="19200" b="1" dirty="0" smtClean="0"/>
              <a:t>– vekke interesse og engasjement</a:t>
            </a:r>
            <a:endParaRPr lang="nb-NO" sz="19200" b="1" dirty="0"/>
          </a:p>
          <a:p>
            <a:pPr algn="l"/>
            <a:endParaRPr lang="nb-NO" sz="8700" b="1" dirty="0" smtClean="0"/>
          </a:p>
          <a:p>
            <a:pPr algn="l"/>
            <a:endParaRPr lang="nb-NO" dirty="0" smtClean="0"/>
          </a:p>
          <a:p>
            <a:pPr marL="457200" indent="-457200" algn="l">
              <a:buAutoNum type="alphaLcParenR"/>
            </a:pPr>
            <a:endParaRPr lang="nb-NO" dirty="0"/>
          </a:p>
        </p:txBody>
      </p:sp>
      <p:pic>
        <p:nvPicPr>
          <p:cNvPr id="6" name="Bilde 5" descr="C:\Users\ldahle\AppData\Local\Microsoft\Windows\INetCache\Content.Outlook\L8WUZUVS\ny damarislogo med Nor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310" y="6196517"/>
            <a:ext cx="1367790" cy="5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de 6" descr="Hvad er god forkyndelse i dag?">
            <a:hlinkClick r:id="rId3" tooltip="&quot;Hvad er god forkyndelse i dag?&quot;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390" y="0"/>
            <a:ext cx="2319610" cy="19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273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40458" y="3527398"/>
            <a:ext cx="8930747" cy="3043769"/>
          </a:xfrm>
        </p:spPr>
        <p:txBody>
          <a:bodyPr>
            <a:noAutofit/>
          </a:bodyPr>
          <a:lstStyle/>
          <a:p>
            <a:pPr algn="l"/>
            <a:r>
              <a:rPr lang="nb-NO" sz="4800" b="1" i="1" dirty="0"/>
              <a:t>2. </a:t>
            </a:r>
            <a:r>
              <a:rPr lang="nb-NO" sz="4800" b="1" i="1" u="sng" dirty="0"/>
              <a:t>Forkynnelse er </a:t>
            </a:r>
            <a:r>
              <a:rPr lang="nb-NO" sz="4800" b="1" i="1" u="sng" dirty="0">
                <a:solidFill>
                  <a:srgbClr val="FF0000"/>
                </a:solidFill>
              </a:rPr>
              <a:t>kompleks</a:t>
            </a:r>
            <a:r>
              <a:rPr lang="nb-NO" sz="4800" b="1" i="1" u="sng" dirty="0"/>
              <a:t> </a:t>
            </a:r>
            <a:r>
              <a:rPr lang="nb-NO" sz="4800" b="1" i="1" u="sng" dirty="0" smtClean="0"/>
              <a:t>kommunikasjon </a:t>
            </a:r>
            <a:r>
              <a:rPr lang="nb-NO" sz="4800" b="1" dirty="0" smtClean="0"/>
              <a:t>(«tegnmodell»)</a:t>
            </a:r>
            <a:r>
              <a:rPr lang="nb-NO" sz="4800" b="1" dirty="0"/>
              <a:t/>
            </a:r>
            <a:br>
              <a:rPr lang="nb-NO" sz="4800" b="1" dirty="0"/>
            </a:br>
            <a:r>
              <a:rPr lang="nb-NO" sz="4800" b="1" dirty="0" smtClean="0"/>
              <a:t>a. Felles </a:t>
            </a:r>
            <a:r>
              <a:rPr lang="nb-NO" sz="4800" b="1" i="1" dirty="0" smtClean="0">
                <a:solidFill>
                  <a:srgbClr val="FF0000"/>
                </a:solidFill>
              </a:rPr>
              <a:t>forståelse</a:t>
            </a:r>
            <a:r>
              <a:rPr lang="nb-NO" sz="4800" b="1" dirty="0" smtClean="0"/>
              <a:t>?</a:t>
            </a:r>
            <a:br>
              <a:rPr lang="nb-NO" sz="4800" b="1" dirty="0" smtClean="0"/>
            </a:br>
            <a:r>
              <a:rPr lang="nb-NO" sz="4800" b="1" dirty="0"/>
              <a:t>b</a:t>
            </a:r>
            <a:r>
              <a:rPr lang="nb-NO" sz="4800" b="1" dirty="0" smtClean="0"/>
              <a:t>. Felles </a:t>
            </a:r>
            <a:r>
              <a:rPr lang="nb-NO" sz="4800" b="1" i="1" dirty="0" smtClean="0">
                <a:solidFill>
                  <a:srgbClr val="FF0000"/>
                </a:solidFill>
              </a:rPr>
              <a:t>erfaring</a:t>
            </a:r>
            <a:r>
              <a:rPr lang="nb-NO" sz="4800" b="1" dirty="0" smtClean="0"/>
              <a:t>?</a:t>
            </a:r>
            <a:br>
              <a:rPr lang="nb-NO" sz="4800" b="1" dirty="0" smtClean="0"/>
            </a:br>
            <a:r>
              <a:rPr lang="nb-NO" sz="4800" b="1" dirty="0"/>
              <a:t>c</a:t>
            </a:r>
            <a:r>
              <a:rPr lang="nb-NO" sz="4800" b="1" dirty="0" smtClean="0"/>
              <a:t>. Felles </a:t>
            </a:r>
            <a:r>
              <a:rPr lang="nb-NO" sz="4800" b="1" i="1" dirty="0">
                <a:solidFill>
                  <a:srgbClr val="FF0000"/>
                </a:solidFill>
              </a:rPr>
              <a:t>overbevisning</a:t>
            </a:r>
            <a:r>
              <a:rPr lang="nb-NO" sz="4800" b="1" dirty="0"/>
              <a:t>?</a:t>
            </a:r>
            <a:br>
              <a:rPr lang="nb-NO" sz="4800" b="1" dirty="0"/>
            </a:br>
            <a:endParaRPr lang="nb-NO" sz="48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572274" y="4773738"/>
            <a:ext cx="8930748" cy="860400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5" name="Bilde 4" descr="C:\Users\ldahle\AppData\Local\Microsoft\Windows\INetCache\Content.Outlook\L8WUZUVS\ny damarislogo med Nor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5232" y="6013637"/>
            <a:ext cx="1367790" cy="5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Hvad er god forkyndelse i dag?">
            <a:hlinkClick r:id="rId3" tooltip="&quot;Hvad er god forkyndelse i dag?&quot;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390" y="0"/>
            <a:ext cx="2319610" cy="19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699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14579" y="3948020"/>
            <a:ext cx="8930747" cy="2110382"/>
          </a:xfrm>
        </p:spPr>
        <p:txBody>
          <a:bodyPr>
            <a:noAutofit/>
          </a:bodyPr>
          <a:lstStyle/>
          <a:p>
            <a:pPr algn="l"/>
            <a:r>
              <a:rPr lang="nb-NO" sz="6000" dirty="0" smtClean="0"/>
              <a:t/>
            </a:r>
            <a:br>
              <a:rPr lang="nb-NO" sz="6000" dirty="0" smtClean="0"/>
            </a:br>
            <a:r>
              <a:rPr lang="nb-NO" sz="5400" dirty="0" smtClean="0"/>
              <a:t/>
            </a:r>
            <a:br>
              <a:rPr lang="nb-NO" sz="5400" dirty="0" smtClean="0"/>
            </a:br>
            <a:endParaRPr lang="nb-NO" sz="54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395711" y="1824000"/>
            <a:ext cx="10161906" cy="4234402"/>
          </a:xfrm>
        </p:spPr>
        <p:txBody>
          <a:bodyPr>
            <a:normAutofit/>
          </a:bodyPr>
          <a:lstStyle/>
          <a:p>
            <a:pPr algn="l"/>
            <a:r>
              <a:rPr lang="nb-NO" sz="4800" b="1" i="1" dirty="0" smtClean="0"/>
              <a:t>3. </a:t>
            </a:r>
            <a:r>
              <a:rPr lang="nb-NO" sz="4800" b="1" i="1" u="sng" dirty="0"/>
              <a:t>Forkynnelse er </a:t>
            </a:r>
            <a:r>
              <a:rPr lang="nb-NO" sz="4800" b="1" i="1" u="sng" dirty="0" smtClean="0">
                <a:solidFill>
                  <a:srgbClr val="FF0000"/>
                </a:solidFill>
              </a:rPr>
              <a:t>åpen </a:t>
            </a:r>
            <a:r>
              <a:rPr lang="nb-NO" sz="4800" b="1" i="1" u="sng" dirty="0" smtClean="0"/>
              <a:t>kommunikasjon</a:t>
            </a:r>
            <a:endParaRPr lang="nb-NO" sz="4800" b="1" dirty="0" smtClean="0"/>
          </a:p>
          <a:p>
            <a:pPr algn="l"/>
            <a:r>
              <a:rPr lang="nb-NO" sz="4800" b="1" dirty="0" smtClean="0"/>
              <a:t>a. Respekt for mennesker («</a:t>
            </a:r>
            <a:r>
              <a:rPr lang="nb-NO" sz="4800" b="1" dirty="0" smtClean="0">
                <a:solidFill>
                  <a:srgbClr val="FF0000"/>
                </a:solidFill>
              </a:rPr>
              <a:t>den andre</a:t>
            </a:r>
            <a:r>
              <a:rPr lang="nb-NO" sz="4800" b="1" dirty="0" smtClean="0"/>
              <a:t>»)</a:t>
            </a:r>
          </a:p>
          <a:p>
            <a:pPr algn="l"/>
            <a:r>
              <a:rPr lang="nb-NO" sz="4800" b="1" dirty="0" smtClean="0"/>
              <a:t>b. Respekt for Den Treenige Gud («</a:t>
            </a:r>
            <a:r>
              <a:rPr lang="nb-NO" sz="4800" b="1" dirty="0" smtClean="0">
                <a:solidFill>
                  <a:srgbClr val="FF0000"/>
                </a:solidFill>
              </a:rPr>
              <a:t>Den Andre</a:t>
            </a:r>
            <a:r>
              <a:rPr lang="nb-NO" sz="4800" b="1" dirty="0" smtClean="0"/>
              <a:t>»)</a:t>
            </a:r>
            <a:endParaRPr lang="nb-NO" sz="4800" dirty="0"/>
          </a:p>
        </p:txBody>
      </p:sp>
      <p:pic>
        <p:nvPicPr>
          <p:cNvPr id="5" name="Bilde 4" descr="C:\Users\ldahle\AppData\Local\Microsoft\Windows\INetCache\Content.Outlook\L8WUZUVS\ny damarislogo med Nor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431" y="6188377"/>
            <a:ext cx="1367790" cy="5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Hvad er god forkyndelse i dag?">
            <a:hlinkClick r:id="rId3" tooltip="&quot;Hvad er god forkyndelse i dag?&quot;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390" y="0"/>
            <a:ext cx="2319610" cy="190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56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14579" y="3948020"/>
            <a:ext cx="8930747" cy="2110382"/>
          </a:xfrm>
        </p:spPr>
        <p:txBody>
          <a:bodyPr>
            <a:noAutofit/>
          </a:bodyPr>
          <a:lstStyle/>
          <a:p>
            <a:pPr algn="l"/>
            <a:r>
              <a:rPr lang="nb-NO" sz="6000" dirty="0" smtClean="0"/>
              <a:t/>
            </a:r>
            <a:br>
              <a:rPr lang="nb-NO" sz="6000" dirty="0" smtClean="0"/>
            </a:br>
            <a:endParaRPr lang="nb-NO" sz="54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572278" y="5213445"/>
            <a:ext cx="8930748" cy="424336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5" name="Bilde 4" descr="C:\Users\ldahle\AppData\Local\Microsoft\Windows\INetCache\Content.Outlook\L8WUZUVS\ny damarislogo med Nor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0672" y="6188377"/>
            <a:ext cx="1367790" cy="5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Hvad er god forkyndelse i dag?">
            <a:hlinkClick r:id="rId3" tooltip="&quot;Hvad er god forkyndelse i dag?&quot;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390" y="0"/>
            <a:ext cx="2319610" cy="19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ktangel 6"/>
          <p:cNvSpPr/>
          <p:nvPr/>
        </p:nvSpPr>
        <p:spPr>
          <a:xfrm>
            <a:off x="1842447" y="2380126"/>
            <a:ext cx="89392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4800" b="1" i="1" dirty="0" smtClean="0"/>
              <a:t>I</a:t>
            </a:r>
            <a:r>
              <a:rPr lang="nb-NO" sz="5400" b="1" i="1" dirty="0" smtClean="0"/>
              <a:t>I. </a:t>
            </a:r>
            <a:r>
              <a:rPr lang="nb-NO" sz="5400" b="1" i="1" u="sng" dirty="0"/>
              <a:t>Hva kan vi lære av </a:t>
            </a:r>
            <a:r>
              <a:rPr lang="nb-NO" sz="5400" b="1" i="1" u="sng" dirty="0" smtClean="0">
                <a:solidFill>
                  <a:srgbClr val="FF0000"/>
                </a:solidFill>
              </a:rPr>
              <a:t>den praktiske retorikken</a:t>
            </a:r>
            <a:r>
              <a:rPr lang="nb-NO" sz="5400" b="1" i="1" u="sng" dirty="0" smtClean="0"/>
              <a:t>?</a:t>
            </a:r>
            <a:endParaRPr lang="nb-NO" sz="5400" b="1" i="1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58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14579" y="3948020"/>
            <a:ext cx="8930747" cy="2110382"/>
          </a:xfrm>
        </p:spPr>
        <p:txBody>
          <a:bodyPr>
            <a:noAutofit/>
          </a:bodyPr>
          <a:lstStyle/>
          <a:p>
            <a:pPr algn="l"/>
            <a:r>
              <a:rPr lang="nb-NO" sz="6000" dirty="0" smtClean="0"/>
              <a:t/>
            </a:r>
            <a:br>
              <a:rPr lang="nb-NO" sz="6000" dirty="0" smtClean="0"/>
            </a:br>
            <a:endParaRPr lang="nb-NO" sz="54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" name="Bilde 4" descr="C:\Users\ldahle\AppData\Local\Microsoft\Windows\INetCache\Content.Outlook\L8WUZUVS\ny damarislogo med Norg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0672" y="6188377"/>
            <a:ext cx="1367790" cy="557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Hvad er god forkyndelse i dag?">
            <a:hlinkClick r:id="rId3" tooltip="&quot;Hvad er god forkyndelse i dag?&quot;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390" y="0"/>
            <a:ext cx="2319610" cy="19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ktangel 6"/>
          <p:cNvSpPr/>
          <p:nvPr/>
        </p:nvSpPr>
        <p:spPr>
          <a:xfrm>
            <a:off x="1937982" y="557832"/>
            <a:ext cx="893928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4400" b="1" i="1" dirty="0" smtClean="0"/>
              <a:t>«</a:t>
            </a:r>
            <a:r>
              <a:rPr lang="nb-NO" sz="4400" b="1" i="1" dirty="0" smtClean="0">
                <a:solidFill>
                  <a:srgbClr val="FF0000"/>
                </a:solidFill>
              </a:rPr>
              <a:t>Retorikkens fem fingre</a:t>
            </a:r>
            <a:r>
              <a:rPr lang="nb-NO" sz="4400" b="1" i="1" dirty="0" smtClean="0"/>
              <a:t>» – og forkynnelsen:</a:t>
            </a:r>
          </a:p>
          <a:p>
            <a:endParaRPr lang="nb-NO" sz="4400" b="1" i="1" dirty="0" smtClean="0"/>
          </a:p>
          <a:p>
            <a:pPr marL="342900" indent="-342900">
              <a:buAutoNum type="arabicParenR"/>
            </a:pPr>
            <a:r>
              <a:rPr lang="nb-NO" sz="4400" b="1" i="1" dirty="0" err="1" smtClean="0">
                <a:solidFill>
                  <a:srgbClr val="FF0000"/>
                </a:solidFill>
              </a:rPr>
              <a:t>Inventio</a:t>
            </a:r>
            <a:r>
              <a:rPr lang="nb-NO" sz="4400" b="1" i="1" dirty="0" smtClean="0">
                <a:solidFill>
                  <a:srgbClr val="FF0000"/>
                </a:solidFill>
              </a:rPr>
              <a:t> </a:t>
            </a:r>
            <a:r>
              <a:rPr lang="nb-NO" sz="4400" b="1" i="1" dirty="0" smtClean="0"/>
              <a:t>– kilder og materiale</a:t>
            </a:r>
          </a:p>
          <a:p>
            <a:pPr marL="342900" indent="-342900">
              <a:buAutoNum type="arabicParenR"/>
            </a:pPr>
            <a:r>
              <a:rPr lang="nb-NO" sz="4400" b="1" i="1" dirty="0" err="1" smtClean="0">
                <a:solidFill>
                  <a:srgbClr val="FF0000"/>
                </a:solidFill>
              </a:rPr>
              <a:t>Dispositio</a:t>
            </a:r>
            <a:r>
              <a:rPr lang="nb-NO" sz="4400" b="1" i="1" dirty="0" smtClean="0">
                <a:solidFill>
                  <a:srgbClr val="FF0000"/>
                </a:solidFill>
              </a:rPr>
              <a:t> </a:t>
            </a:r>
            <a:r>
              <a:rPr lang="nb-NO" sz="4400" b="1" i="1" dirty="0" smtClean="0"/>
              <a:t>– mål og struktur</a:t>
            </a:r>
          </a:p>
          <a:p>
            <a:pPr marL="342900" indent="-342900">
              <a:buAutoNum type="arabicParenR"/>
            </a:pPr>
            <a:r>
              <a:rPr lang="nb-NO" sz="4400" b="1" i="1" dirty="0" err="1" smtClean="0">
                <a:solidFill>
                  <a:srgbClr val="FF0000"/>
                </a:solidFill>
              </a:rPr>
              <a:t>Elocutio</a:t>
            </a:r>
            <a:r>
              <a:rPr lang="nb-NO" sz="4400" b="1" i="1" dirty="0" smtClean="0">
                <a:solidFill>
                  <a:srgbClr val="FF0000"/>
                </a:solidFill>
              </a:rPr>
              <a:t> </a:t>
            </a:r>
            <a:r>
              <a:rPr lang="nb-NO" sz="4400" b="1" i="1" dirty="0" smtClean="0"/>
              <a:t>– utsmykningen </a:t>
            </a:r>
          </a:p>
          <a:p>
            <a:pPr marL="342900" indent="-342900">
              <a:buAutoNum type="arabicParenR"/>
            </a:pPr>
            <a:r>
              <a:rPr lang="nb-NO" sz="4400" b="1" i="1" dirty="0" err="1" smtClean="0">
                <a:solidFill>
                  <a:srgbClr val="FF0000"/>
                </a:solidFill>
              </a:rPr>
              <a:t>Memoria</a:t>
            </a:r>
            <a:r>
              <a:rPr lang="nb-NO" sz="4400" b="1" i="1" dirty="0" smtClean="0">
                <a:solidFill>
                  <a:srgbClr val="FF0000"/>
                </a:solidFill>
              </a:rPr>
              <a:t> </a:t>
            </a:r>
            <a:r>
              <a:rPr lang="nb-NO" sz="4400" b="1" i="1" dirty="0" smtClean="0"/>
              <a:t>– memoreringen </a:t>
            </a:r>
          </a:p>
          <a:p>
            <a:pPr marL="342900" indent="-342900">
              <a:buAutoNum type="arabicParenR"/>
            </a:pPr>
            <a:r>
              <a:rPr lang="nb-NO" sz="4400" b="1" i="1" dirty="0" err="1" smtClean="0">
                <a:solidFill>
                  <a:srgbClr val="FF0000"/>
                </a:solidFill>
              </a:rPr>
              <a:t>Actio</a:t>
            </a:r>
            <a:r>
              <a:rPr lang="nb-NO" sz="4400" b="1" i="1" dirty="0" smtClean="0">
                <a:solidFill>
                  <a:srgbClr val="FF0000"/>
                </a:solidFill>
              </a:rPr>
              <a:t> </a:t>
            </a:r>
            <a:r>
              <a:rPr lang="nb-NO" sz="4400" b="1" i="1" dirty="0" smtClean="0"/>
              <a:t>– handlingen </a:t>
            </a:r>
            <a:endParaRPr lang="nb-NO" sz="4400" b="1" i="1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13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TC103457496[[fn=Parallakse]]</Template>
  <TotalTime>423</TotalTime>
  <Words>181</Words>
  <Application>Microsoft Office PowerPoint</Application>
  <PresentationFormat>Widescreen</PresentationFormat>
  <Paragraphs>52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8" baseType="lpstr">
      <vt:lpstr>Arial</vt:lpstr>
      <vt:lpstr>Corbel</vt:lpstr>
      <vt:lpstr>Parallakse</vt:lpstr>
      <vt:lpstr>Forkyndelsen er kommunikation! Om principper og praksis</vt:lpstr>
      <vt:lpstr>Nordisk fellesskap  God forkyndelse er …  www.larsdahle.no </vt:lpstr>
      <vt:lpstr>  «Ordets tjeneste» på  tre nivåer (Tim Keller): 1) Personlig samtale 2) Bevisst formidling på ulike arenaer 3) Offentlig forkynnelse (i menigheten) </vt:lpstr>
      <vt:lpstr>  I. Hva kan vi lære av kommunikasjonsteorien?  </vt:lpstr>
      <vt:lpstr> </vt:lpstr>
      <vt:lpstr>2. Forkynnelse er kompleks kommunikasjon («tegnmodell») a. Felles forståelse? b. Felles erfaring? c. Felles overbevisning? </vt:lpstr>
      <vt:lpstr>  </vt:lpstr>
      <vt:lpstr> </vt:lpstr>
      <vt:lpstr> </vt:lpstr>
      <vt:lpstr> </vt:lpstr>
      <vt:lpstr> </vt:lpstr>
      <vt:lpstr> </vt:lpstr>
      <vt:lpstr>1. Identitetsfortellingen: «Det suverene Selvet» 2.Samfunnsfortellingen: «Absolutt negativ frihet» 3.Moralfortellingen: «Selv-autorisert moral» 4. Historie- og fornuftsfortellingene: Vitenskap som sekulært håp</vt:lpstr>
      <vt:lpstr> Ressurser: www.SnakkOmTro.no www.EngagingMedia.info  www.larsdahle.no @LarsDahle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Gud og vitenskapen  - Hvorfor tro på Bibelens Gud?</dc:title>
  <dc:creator>Margunn S. Dahle</dc:creator>
  <cp:lastModifiedBy>Lars Dahle</cp:lastModifiedBy>
  <cp:revision>62</cp:revision>
  <dcterms:created xsi:type="dcterms:W3CDTF">2014-07-06T13:34:00Z</dcterms:created>
  <dcterms:modified xsi:type="dcterms:W3CDTF">2016-01-28T09:14:01Z</dcterms:modified>
</cp:coreProperties>
</file>